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89" r:id="rId4"/>
    <p:sldId id="274" r:id="rId5"/>
    <p:sldId id="257" r:id="rId6"/>
    <p:sldId id="269" r:id="rId7"/>
    <p:sldId id="277" r:id="rId8"/>
    <p:sldId id="285" r:id="rId9"/>
    <p:sldId id="278" r:id="rId10"/>
    <p:sldId id="279" r:id="rId11"/>
    <p:sldId id="286" r:id="rId12"/>
    <p:sldId id="280" r:id="rId13"/>
    <p:sldId id="281" r:id="rId14"/>
    <p:sldId id="288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113" autoAdjust="0"/>
  </p:normalViewPr>
  <p:slideViewPr>
    <p:cSldViewPr>
      <p:cViewPr>
        <p:scale>
          <a:sx n="75" d="100"/>
          <a:sy n="75" d="100"/>
        </p:scale>
        <p:origin x="-1968" y="-2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8ABAD-568F-43BF-803B-39FBAE02B82C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3A665-93A4-4409-B067-FB30C14B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82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08E5B5-61B0-8646-86C6-807E116B54C7}" type="slidenum">
              <a:rPr lang="en-US"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pPr/>
              <a:t>3</a:t>
            </a:fld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730" tIns="44865" rIns="89730" bIns="44865"/>
          <a:lstStyle/>
          <a:p>
            <a:pPr eaLnBrk="1" hangingPunct="1"/>
            <a:r>
              <a:rPr lang="en-US" sz="800" dirty="0" smtClean="0"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t>GEOS-</a:t>
            </a:r>
            <a:r>
              <a:rPr lang="en-US" sz="800" dirty="0" err="1" smtClean="0"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t>Chem</a:t>
            </a:r>
            <a:r>
              <a:rPr lang="en-US" sz="800" dirty="0" smtClean="0"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t> has</a:t>
            </a:r>
            <a:r>
              <a:rPr lang="en-US" sz="800" baseline="0" dirty="0" smtClean="0"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t> a rich history of use in understanding atmospheric composition and the inference of surface fluxes.  </a:t>
            </a:r>
            <a:endParaRPr lang="en-US" sz="800" dirty="0" smtClean="0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  <a:p>
            <a:pPr eaLnBrk="1" hangingPunct="1"/>
            <a:endParaRPr lang="en-US" sz="800" dirty="0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5570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R_i</a:t>
            </a:r>
            <a:r>
              <a:rPr lang="en-US" dirty="0" smtClean="0"/>
              <a:t> ~</a:t>
            </a:r>
            <a:r>
              <a:rPr lang="en-US" baseline="0" dirty="0" smtClean="0"/>
              <a:t> (0,1]</a:t>
            </a:r>
          </a:p>
          <a:p>
            <a:r>
              <a:rPr lang="en-US" baseline="0" dirty="0" smtClean="0"/>
              <a:t>Sum to unity across each pixel</a:t>
            </a:r>
          </a:p>
          <a:p>
            <a:r>
              <a:rPr lang="en-US" baseline="0" dirty="0" smtClean="0"/>
              <a:t>Ensemble is 10 models from MsTMIP “best estimate”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3A665-93A4-4409-B067-FB30C14B22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7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Produced</a:t>
            </a:r>
            <a:r>
              <a:rPr lang="en-US" baseline="0" dirty="0" smtClean="0"/>
              <a:t> 3 products: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New prior based on straight mean across </a:t>
            </a:r>
            <a:r>
              <a:rPr lang="en-US" baseline="0" dirty="0" err="1" smtClean="0"/>
              <a:t>MsTMIP</a:t>
            </a:r>
            <a:r>
              <a:rPr lang="en-US" baseline="0" dirty="0" smtClean="0"/>
              <a:t> ensemble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New prior based on weighted mean across </a:t>
            </a:r>
            <a:r>
              <a:rPr lang="en-US" baseline="0" dirty="0" err="1" smtClean="0"/>
              <a:t>MsTMIP</a:t>
            </a:r>
            <a:r>
              <a:rPr lang="en-US" baseline="0" dirty="0" smtClean="0"/>
              <a:t> ensemble (weights based on previous slide)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Spatially explicit uncertainties on those priors (both weighted and </a:t>
            </a:r>
            <a:r>
              <a:rPr lang="en-US" baseline="0" dirty="0" err="1" smtClean="0"/>
              <a:t>unweighted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3A665-93A4-4409-B067-FB30C14B22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251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 figure: Based on weighting (evaluation against observationally-based</a:t>
            </a:r>
            <a:r>
              <a:rPr lang="en-US" baseline="0" dirty="0" smtClean="0"/>
              <a:t> reference products), preferred model by pixel. </a:t>
            </a:r>
            <a:r>
              <a:rPr lang="en-US" dirty="0" smtClean="0"/>
              <a:t>() is fraction of veg land where model is preferred, only base case</a:t>
            </a:r>
          </a:p>
          <a:p>
            <a:endParaRPr lang="en-US" dirty="0" smtClean="0"/>
          </a:p>
          <a:p>
            <a:r>
              <a:rPr lang="en-US" dirty="0" smtClean="0"/>
              <a:t>Lower Figure: Inset shows </a:t>
            </a:r>
            <a:r>
              <a:rPr lang="en-US" dirty="0" err="1" smtClean="0"/>
              <a:t>hist</a:t>
            </a:r>
            <a:r>
              <a:rPr lang="en-US" dirty="0" smtClean="0"/>
              <a:t> of #</a:t>
            </a:r>
            <a:r>
              <a:rPr lang="en-US" baseline="0" dirty="0" smtClean="0"/>
              <a:t> of preferred models across all bootstrap replicates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Note that optimal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naïve integration are same -1.15 </a:t>
            </a:r>
            <a:r>
              <a:rPr lang="en-US" baseline="0" dirty="0" err="1" smtClean="0"/>
              <a:t>Pg</a:t>
            </a:r>
            <a:r>
              <a:rPr lang="en-US" baseline="0" dirty="0" smtClean="0"/>
              <a:t>/</a:t>
            </a:r>
            <a:r>
              <a:rPr lang="en-US" baseline="0" dirty="0" err="1" smtClean="0"/>
              <a:t>yr</a:t>
            </a:r>
            <a:r>
              <a:rPr lang="en-US" baseline="0" dirty="0" smtClean="0"/>
              <a:t> uptake</a:t>
            </a:r>
          </a:p>
          <a:p>
            <a:endParaRPr lang="en-US" baseline="0" dirty="0" smtClean="0"/>
          </a:p>
          <a:p>
            <a:r>
              <a:rPr lang="en-US" baseline="0" dirty="0" smtClean="0"/>
              <a:t>Uses </a:t>
            </a:r>
            <a:r>
              <a:rPr lang="en-US" baseline="0" dirty="0" err="1" smtClean="0"/>
              <a:t>MsTMIP</a:t>
            </a:r>
            <a:r>
              <a:rPr lang="en-US" baseline="0" dirty="0" smtClean="0"/>
              <a:t> Version </a:t>
            </a:r>
            <a:r>
              <a:rPr lang="en-US" baseline="0" smtClean="0"/>
              <a:t>1.0 release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3A665-93A4-4409-B067-FB30C14B22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42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spc="100" dirty="0" smtClean="0">
                <a:latin typeface="Candara"/>
                <a:cs typeface="Candara"/>
              </a:rPr>
              <a:t>Monthly model output is downscaled to 3-hourly time steps following Olsen &amp; </a:t>
            </a:r>
            <a:r>
              <a:rPr lang="en-US" sz="1200" spc="100" dirty="0" err="1" smtClean="0">
                <a:latin typeface="Candara"/>
                <a:cs typeface="Candara"/>
              </a:rPr>
              <a:t>Randerson</a:t>
            </a:r>
            <a:r>
              <a:rPr lang="en-US" sz="1200" spc="100" dirty="0" smtClean="0">
                <a:latin typeface="Candara"/>
                <a:cs typeface="Candara"/>
              </a:rPr>
              <a:t> 2004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3A665-93A4-4409-B067-FB30C14B22B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697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a wide range of modeled estimates of NEE.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However, there are no direct estimates of NEE at 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spatio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-temporal resolution of model estimates (e.g., 0.5° x 0.5° degree and sub-daily to monthly) to assess model skill.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atmosphere provides and integrated view of surface sources and sinks of carbon and may be a potentially powerful observational constraint for TBMs.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use observations of atmospheric CO</a:t>
            </a:r>
            <a:r>
              <a:rPr lang="en-US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from GOSAT to assess TBMs (via transported surface fluxes).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3758B-21F0-48BF-A27E-7512628374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65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XCO2 averaged monthly</a:t>
            </a:r>
            <a:r>
              <a:rPr lang="en-US" baseline="0" dirty="0" smtClean="0"/>
              <a:t>, globally.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Most models are</a:t>
            </a:r>
            <a:r>
              <a:rPr lang="en-US" baseline="0" dirty="0" smtClean="0"/>
              <a:t> consistent with the timing of GOSAT seasonal cycle, some struggle with amplitude.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Differences based on whether the models explicitly include fire flux or not.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3758B-21F0-48BF-A27E-7512628374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075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3CD3-F151-4144-BBDD-CA22CFE4E699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A7C0-F7FA-4650-816A-DB02A9397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25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3CD3-F151-4144-BBDD-CA22CFE4E699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A7C0-F7FA-4650-816A-DB02A9397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43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3CD3-F151-4144-BBDD-CA22CFE4E699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A7C0-F7FA-4650-816A-DB02A9397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4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3CD3-F151-4144-BBDD-CA22CFE4E699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A7C0-F7FA-4650-816A-DB02A9397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495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3CD3-F151-4144-BBDD-CA22CFE4E699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A7C0-F7FA-4650-816A-DB02A9397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134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3CD3-F151-4144-BBDD-CA22CFE4E699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A7C0-F7FA-4650-816A-DB02A9397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943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3CD3-F151-4144-BBDD-CA22CFE4E699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A7C0-F7FA-4650-816A-DB02A9397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36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3CD3-F151-4144-BBDD-CA22CFE4E699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A7C0-F7FA-4650-816A-DB02A9397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797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3CD3-F151-4144-BBDD-CA22CFE4E699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A7C0-F7FA-4650-816A-DB02A9397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032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3CD3-F151-4144-BBDD-CA22CFE4E699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A7C0-F7FA-4650-816A-DB02A9397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765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3CD3-F151-4144-BBDD-CA22CFE4E699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A7C0-F7FA-4650-816A-DB02A9397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813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63CD3-F151-4144-BBDD-CA22CFE4E699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4A7C0-F7FA-4650-816A-DB02A9397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319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emf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jpe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19.png"/><Relationship Id="rId18" Type="http://schemas.openxmlformats.org/officeDocument/2006/relationships/image" Target="../media/image20.png"/><Relationship Id="rId19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7.jpeg"/><Relationship Id="rId6" Type="http://schemas.openxmlformats.org/officeDocument/2006/relationships/image" Target="../media/image8.emf"/><Relationship Id="rId7" Type="http://schemas.openxmlformats.org/officeDocument/2006/relationships/image" Target="../media/image9.png"/><Relationship Id="rId8" Type="http://schemas.openxmlformats.org/officeDocument/2006/relationships/image" Target="../media/image10.jpeg"/><Relationship Id="rId9" Type="http://schemas.openxmlformats.org/officeDocument/2006/relationships/image" Target="../media/image11.emf"/><Relationship Id="rId10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47800"/>
            <a:ext cx="9144000" cy="1470025"/>
          </a:xfrm>
        </p:spPr>
        <p:txBody>
          <a:bodyPr>
            <a:noAutofit/>
          </a:bodyPr>
          <a:lstStyle/>
          <a:p>
            <a:pPr algn="l"/>
            <a:r>
              <a:rPr lang="en-US" sz="3200" spc="60" dirty="0" smtClean="0">
                <a:solidFill>
                  <a:srgbClr val="FF6600"/>
                </a:solidFill>
                <a:latin typeface="Candara"/>
                <a:cs typeface="Candara"/>
              </a:rPr>
              <a:t>CMS – 2012</a:t>
            </a:r>
            <a:r>
              <a:rPr lang="en-US" sz="3200" spc="60" dirty="0" smtClean="0">
                <a:latin typeface="Candara"/>
                <a:cs typeface="Candara"/>
              </a:rPr>
              <a:t/>
            </a:r>
            <a:br>
              <a:rPr lang="en-US" sz="3200" spc="60" dirty="0" smtClean="0">
                <a:latin typeface="Candara"/>
                <a:cs typeface="Candara"/>
              </a:rPr>
            </a:br>
            <a:r>
              <a:rPr lang="en-US" sz="3200" b="1" spc="60" dirty="0" smtClean="0">
                <a:latin typeface="Candara"/>
                <a:cs typeface="Candara"/>
              </a:rPr>
              <a:t>Reduction in Bottom-Up Land Surface CO</a:t>
            </a:r>
            <a:r>
              <a:rPr lang="en-US" sz="3200" b="1" spc="60" baseline="-25000" dirty="0" smtClean="0">
                <a:latin typeface="Candara"/>
                <a:cs typeface="Candara"/>
              </a:rPr>
              <a:t>2</a:t>
            </a:r>
            <a:r>
              <a:rPr lang="en-US" sz="3200" b="1" spc="60" dirty="0" smtClean="0">
                <a:latin typeface="Candara"/>
                <a:cs typeface="Candara"/>
              </a:rPr>
              <a:t> Flux Uncertainty in NASA’s Carbon Monitoring System Flux Project through Systematic Multi-Model Evaluation and Infrastructure Development</a:t>
            </a:r>
            <a:endParaRPr lang="en-US" sz="3200" b="1" spc="60" dirty="0">
              <a:latin typeface="Candara"/>
              <a:cs typeface="Candar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962400"/>
            <a:ext cx="9144000" cy="24384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3000" i="1" spc="60" dirty="0" smtClean="0">
                <a:solidFill>
                  <a:srgbClr val="000090"/>
                </a:solidFill>
              </a:rPr>
              <a:t>PI</a:t>
            </a:r>
            <a:r>
              <a:rPr lang="en-US" sz="3000" spc="60" dirty="0" smtClean="0">
                <a:solidFill>
                  <a:srgbClr val="000090"/>
                </a:solidFill>
              </a:rPr>
              <a:t>: Deborah </a:t>
            </a:r>
            <a:r>
              <a:rPr lang="en-US" sz="3000" spc="60" dirty="0" err="1" smtClean="0">
                <a:solidFill>
                  <a:srgbClr val="000090"/>
                </a:solidFill>
              </a:rPr>
              <a:t>Huntzinger</a:t>
            </a:r>
            <a:r>
              <a:rPr lang="en-US" sz="3000" spc="60" dirty="0" smtClean="0">
                <a:solidFill>
                  <a:srgbClr val="000090"/>
                </a:solidFill>
              </a:rPr>
              <a:t> (NAU)</a:t>
            </a:r>
          </a:p>
          <a:p>
            <a:pPr algn="l"/>
            <a:r>
              <a:rPr lang="en-US" sz="3000" i="1" spc="60" dirty="0" smtClean="0">
                <a:solidFill>
                  <a:srgbClr val="000090"/>
                </a:solidFill>
              </a:rPr>
              <a:t>Co-I</a:t>
            </a:r>
            <a:r>
              <a:rPr lang="en-US" sz="3000" spc="60" dirty="0" smtClean="0">
                <a:solidFill>
                  <a:srgbClr val="000090"/>
                </a:solidFill>
              </a:rPr>
              <a:t>: Christopher </a:t>
            </a:r>
            <a:r>
              <a:rPr lang="en-US" sz="3000" spc="60" dirty="0" err="1" smtClean="0">
                <a:solidFill>
                  <a:srgbClr val="000090"/>
                </a:solidFill>
              </a:rPr>
              <a:t>Schwalm</a:t>
            </a:r>
            <a:r>
              <a:rPr lang="en-US" sz="3000" spc="60" dirty="0" smtClean="0">
                <a:solidFill>
                  <a:srgbClr val="000090"/>
                </a:solidFill>
              </a:rPr>
              <a:t> (NAU), Joshua Fisher (JPL), </a:t>
            </a:r>
            <a:br>
              <a:rPr lang="en-US" sz="3000" spc="60" dirty="0" smtClean="0">
                <a:solidFill>
                  <a:srgbClr val="000090"/>
                </a:solidFill>
              </a:rPr>
            </a:br>
            <a:r>
              <a:rPr lang="en-US" sz="3000" spc="60" dirty="0" err="1" smtClean="0">
                <a:solidFill>
                  <a:srgbClr val="000090"/>
                </a:solidFill>
              </a:rPr>
              <a:t>Junjie</a:t>
            </a:r>
            <a:r>
              <a:rPr lang="en-US" sz="3000" spc="60" dirty="0" smtClean="0">
                <a:solidFill>
                  <a:srgbClr val="000090"/>
                </a:solidFill>
              </a:rPr>
              <a:t> Liu (JPL), and Gary Block (JPL)</a:t>
            </a:r>
          </a:p>
          <a:p>
            <a:pPr algn="l"/>
            <a:r>
              <a:rPr lang="en-US" sz="3000" i="1" spc="60" dirty="0" smtClean="0">
                <a:solidFill>
                  <a:srgbClr val="000090"/>
                </a:solidFill>
              </a:rPr>
              <a:t>Graduate student</a:t>
            </a:r>
            <a:r>
              <a:rPr lang="en-US" sz="3000" spc="60" dirty="0" smtClean="0">
                <a:solidFill>
                  <a:srgbClr val="000090"/>
                </a:solidFill>
              </a:rPr>
              <a:t>: Jessica </a:t>
            </a:r>
            <a:r>
              <a:rPr lang="en-US" sz="3000" spc="60" dirty="0" err="1" smtClean="0">
                <a:solidFill>
                  <a:srgbClr val="000090"/>
                </a:solidFill>
              </a:rPr>
              <a:t>Swetish</a:t>
            </a:r>
            <a:r>
              <a:rPr lang="en-US" sz="3000" spc="60" dirty="0" smtClean="0">
                <a:solidFill>
                  <a:srgbClr val="000090"/>
                </a:solidFill>
              </a:rPr>
              <a:t> (NAU)</a:t>
            </a:r>
          </a:p>
          <a:p>
            <a:pPr algn="l"/>
            <a:r>
              <a:rPr lang="en-US" sz="3000" i="1" spc="60" dirty="0" smtClean="0">
                <a:solidFill>
                  <a:srgbClr val="000090"/>
                </a:solidFill>
              </a:rPr>
              <a:t>Technical support</a:t>
            </a:r>
            <a:r>
              <a:rPr lang="en-US" sz="3000" spc="60" dirty="0" smtClean="0">
                <a:solidFill>
                  <a:srgbClr val="000090"/>
                </a:solidFill>
              </a:rPr>
              <a:t>: </a:t>
            </a:r>
            <a:r>
              <a:rPr lang="en-US" sz="3000" spc="60" dirty="0" err="1" smtClean="0">
                <a:solidFill>
                  <a:srgbClr val="000090"/>
                </a:solidFill>
              </a:rPr>
              <a:t>Munish</a:t>
            </a:r>
            <a:r>
              <a:rPr lang="en-US" sz="3000" spc="60" dirty="0" smtClean="0">
                <a:solidFill>
                  <a:srgbClr val="000090"/>
                </a:solidFill>
              </a:rPr>
              <a:t> </a:t>
            </a:r>
            <a:r>
              <a:rPr lang="en-US" sz="3000" spc="60" dirty="0" err="1" smtClean="0">
                <a:solidFill>
                  <a:srgbClr val="000090"/>
                </a:solidFill>
              </a:rPr>
              <a:t>Sikka</a:t>
            </a:r>
            <a:r>
              <a:rPr lang="en-US" sz="3000" spc="60" dirty="0" smtClean="0">
                <a:solidFill>
                  <a:srgbClr val="000090"/>
                </a:solidFill>
              </a:rPr>
              <a:t> (JPL/NAU)</a:t>
            </a:r>
            <a:endParaRPr lang="en-US" sz="3000" spc="60" dirty="0">
              <a:solidFill>
                <a:srgbClr val="00009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6" y="-1"/>
            <a:ext cx="2060319" cy="685800"/>
          </a:xfrm>
          <a:prstGeom prst="rect">
            <a:avLst/>
          </a:prstGeom>
        </p:spPr>
      </p:pic>
      <p:pic>
        <p:nvPicPr>
          <p:cNvPr id="5" name="Picture 4" descr="JPL logo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6172200"/>
            <a:ext cx="1684873" cy="50292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6" name="Picture 5" descr="NASA logo 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442" y="0"/>
            <a:ext cx="826604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89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gridding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26" y="228600"/>
            <a:ext cx="8181174" cy="63204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10400" y="457200"/>
            <a:ext cx="1600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Integrate </a:t>
            </a:r>
            <a:r>
              <a:rPr lang="en-US" dirty="0" err="1" smtClean="0"/>
              <a:t>MsTMIP</a:t>
            </a:r>
            <a:r>
              <a:rPr lang="en-US" dirty="0" smtClean="0"/>
              <a:t> simulation output into GEOS </a:t>
            </a:r>
            <a:r>
              <a:rPr lang="en-US" dirty="0" err="1" smtClean="0"/>
              <a:t>Chem</a:t>
            </a:r>
            <a:r>
              <a:rPr lang="en-US" dirty="0" smtClean="0"/>
              <a:t>:</a:t>
            </a:r>
          </a:p>
          <a:p>
            <a:r>
              <a:rPr lang="en-US" b="1" dirty="0" smtClean="0"/>
              <a:t>Spatial </a:t>
            </a:r>
            <a:r>
              <a:rPr lang="en-US" b="1" dirty="0" err="1" smtClean="0"/>
              <a:t>regridding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16366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886200"/>
            <a:ext cx="8458200" cy="13620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Objective 3: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- </a:t>
            </a:r>
            <a:r>
              <a:rPr lang="en-US" sz="3100" cap="none" dirty="0" smtClean="0"/>
              <a:t>Evaluate </a:t>
            </a:r>
            <a:r>
              <a:rPr lang="en-US" sz="3100" cap="none" dirty="0" err="1" smtClean="0"/>
              <a:t>MsTMIP</a:t>
            </a:r>
            <a:r>
              <a:rPr lang="en-US" sz="3100" cap="none" dirty="0" smtClean="0"/>
              <a:t> models against CO</a:t>
            </a:r>
            <a:r>
              <a:rPr lang="en-US" sz="3100" cap="none" baseline="-25000" dirty="0" smtClean="0"/>
              <a:t>2</a:t>
            </a:r>
            <a:r>
              <a:rPr lang="en-US" sz="3100" cap="none" dirty="0"/>
              <a:t> </a:t>
            </a:r>
            <a:r>
              <a:rPr lang="en-US" sz="3100" cap="none" dirty="0" smtClean="0"/>
              <a:t>observations</a:t>
            </a:r>
            <a:br>
              <a:rPr lang="en-US" sz="3100" cap="none" dirty="0" smtClean="0"/>
            </a:br>
            <a:endParaRPr lang="en-US" sz="3100" cap="none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" t="43909" r="2374" b="926"/>
          <a:stretch/>
        </p:blipFill>
        <p:spPr bwMode="auto">
          <a:xfrm>
            <a:off x="1295400" y="457200"/>
            <a:ext cx="7107165" cy="30515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73763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455" y="45077"/>
            <a:ext cx="7886700" cy="1325563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Comparing </a:t>
            </a:r>
            <a:r>
              <a:rPr lang="en-US" sz="3200" b="1" dirty="0" err="1" smtClean="0"/>
              <a:t>MsTMIP</a:t>
            </a:r>
            <a:r>
              <a:rPr lang="en-US" sz="3200" b="1" dirty="0" smtClean="0"/>
              <a:t> with CO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 observations from GOSAT: Forward Model Runs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66591" y="5118317"/>
            <a:ext cx="40361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Data from JPL-ACOS group (lev 3 maps processed by </a:t>
            </a:r>
            <a:r>
              <a:rPr lang="en-US" sz="1600" dirty="0" err="1" smtClean="0"/>
              <a:t>Michalak</a:t>
            </a:r>
            <a:r>
              <a:rPr lang="en-US" sz="1600" dirty="0" smtClean="0"/>
              <a:t> CO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DAAD project)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2 x 2.5 degree resolution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1524000"/>
            <a:ext cx="5670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GOSAT ACOS 3.4 R3 XCO2 Level 3 Map </a:t>
            </a:r>
            <a:r>
              <a:rPr lang="en-US" dirty="0" smtClean="0"/>
              <a:t>(July 2010)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35" y="1858602"/>
            <a:ext cx="3677447" cy="32637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r="17685"/>
          <a:stretch/>
        </p:blipFill>
        <p:spPr>
          <a:xfrm>
            <a:off x="5141072" y="1756075"/>
            <a:ext cx="3806439" cy="3571832"/>
          </a:xfrm>
          <a:prstGeom prst="rect">
            <a:avLst/>
          </a:prstGeom>
        </p:spPr>
      </p:pic>
      <p:pic>
        <p:nvPicPr>
          <p:cNvPr id="1028" name="Picture 4" descr="http://www.highwaytrafficsupply.com/images/regulatory_signs.html/W1-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231" y="3407487"/>
            <a:ext cx="1218467" cy="81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84362"/>
          <a:stretch/>
        </p:blipFill>
        <p:spPr>
          <a:xfrm>
            <a:off x="426484" y="3019987"/>
            <a:ext cx="405942" cy="200514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638800" y="1524000"/>
            <a:ext cx="3028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MsTMIP</a:t>
            </a:r>
            <a:r>
              <a:rPr lang="en-US" b="1" dirty="0" smtClean="0"/>
              <a:t> XCO2 </a:t>
            </a:r>
            <a:r>
              <a:rPr lang="en-US" dirty="0" smtClean="0"/>
              <a:t>(July 2010)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37536" y="5118318"/>
            <a:ext cx="42595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Forward transport of </a:t>
            </a:r>
            <a:r>
              <a:rPr lang="en-US" sz="1600" dirty="0" err="1" smtClean="0"/>
              <a:t>MsTMIP</a:t>
            </a:r>
            <a:r>
              <a:rPr lang="en-US" sz="1600" dirty="0" smtClean="0"/>
              <a:t> surface fluxes using GEOS-</a:t>
            </a:r>
            <a:r>
              <a:rPr lang="en-US" sz="1600" dirty="0" err="1" smtClean="0"/>
              <a:t>Chem</a:t>
            </a:r>
            <a:r>
              <a:rPr lang="en-US" sz="1600" dirty="0" smtClean="0"/>
              <a:t> atmospheric transport model (JPL – CMS-flux)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Assessed only at locations where GOSAT lev 3 data is available.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2 x 2.5 degree resolution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6068808"/>
            <a:ext cx="3530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*(pre </a:t>
            </a:r>
            <a:r>
              <a:rPr lang="en-US" b="1" i="1" dirty="0" err="1" smtClean="0">
                <a:solidFill>
                  <a:srgbClr val="C00000"/>
                </a:solidFill>
              </a:rPr>
              <a:t>MsTMIP</a:t>
            </a:r>
            <a:r>
              <a:rPr lang="en-US" b="1" i="1" dirty="0" smtClean="0">
                <a:solidFill>
                  <a:srgbClr val="C00000"/>
                </a:solidFill>
              </a:rPr>
              <a:t> version 1 release)</a:t>
            </a:r>
            <a:endParaRPr lang="en-US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106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2208"/>
            <a:ext cx="8991599" cy="1325563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MsTMIP</a:t>
            </a:r>
            <a:r>
              <a:rPr lang="en-US" sz="4000" dirty="0" smtClean="0"/>
              <a:t> Forward Model Runs vs. GOSAT </a:t>
            </a:r>
            <a:br>
              <a:rPr lang="en-US" sz="4000" dirty="0" smtClean="0"/>
            </a:br>
            <a:r>
              <a:rPr lang="en-US" sz="4000" b="1" dirty="0" smtClean="0"/>
              <a:t>Seasonal cycle 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53" y="1824499"/>
            <a:ext cx="3187122" cy="34423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474" y="1824498"/>
            <a:ext cx="2863118" cy="36747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5226" y="4211391"/>
            <a:ext cx="1028661" cy="869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91047"/>
          <a:stretch/>
        </p:blipFill>
        <p:spPr>
          <a:xfrm>
            <a:off x="430965" y="5157152"/>
            <a:ext cx="2977444" cy="3421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96329" y="1962998"/>
            <a:ext cx="1371874" cy="818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394888" y="2088574"/>
            <a:ext cx="1823605" cy="80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800" y="6248400"/>
            <a:ext cx="3530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*(pre </a:t>
            </a:r>
            <a:r>
              <a:rPr lang="en-US" b="1" i="1" dirty="0" err="1" smtClean="0">
                <a:solidFill>
                  <a:srgbClr val="C00000"/>
                </a:solidFill>
              </a:rPr>
              <a:t>MsTMIP</a:t>
            </a:r>
            <a:r>
              <a:rPr lang="en-US" b="1" i="1" dirty="0" smtClean="0">
                <a:solidFill>
                  <a:srgbClr val="C00000"/>
                </a:solidFill>
              </a:rPr>
              <a:t> version 1 release)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6804" y="1781456"/>
            <a:ext cx="1077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—</a:t>
            </a:r>
            <a:r>
              <a:rPr lang="en-US" b="1" dirty="0" smtClean="0"/>
              <a:t>GOSAT</a:t>
            </a:r>
            <a:endParaRPr lang="en-US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4657839" y="1962998"/>
            <a:ext cx="1371874" cy="818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153985" y="1651847"/>
            <a:ext cx="28615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Assess models based on how consistent they are w/ GOSAT seasonal cycle.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6153985" y="3024827"/>
            <a:ext cx="286151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Models split into two groups: those that explicitly include fire flux (</a:t>
            </a:r>
            <a:r>
              <a:rPr lang="en-US" sz="2000" b="1" dirty="0" smtClean="0">
                <a:solidFill>
                  <a:srgbClr val="FF0000"/>
                </a:solidFill>
              </a:rPr>
              <a:t>FIRE</a:t>
            </a:r>
            <a:r>
              <a:rPr lang="en-US" sz="2000" dirty="0" smtClean="0"/>
              <a:t>) &amp; those that do not explicitly include fire flux (</a:t>
            </a:r>
            <a:r>
              <a:rPr lang="en-US" sz="2000" b="1" dirty="0" smtClean="0">
                <a:solidFill>
                  <a:srgbClr val="0070C0"/>
                </a:solidFill>
              </a:rPr>
              <a:t>NO FIRE</a:t>
            </a:r>
            <a:r>
              <a:rPr lang="en-US" sz="2000" dirty="0" smtClean="0"/>
              <a:t>); *</a:t>
            </a:r>
            <a:r>
              <a:rPr lang="en-US" sz="2000" i="1" dirty="0" smtClean="0"/>
              <a:t>these models may implicitly include fire flux or not include it at all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97959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7086600" cy="792981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Providing prior flux and uncertainty to top-down flux inversion</a:t>
            </a:r>
            <a:endParaRPr lang="en-US" sz="3600" b="1" dirty="0"/>
          </a:p>
        </p:txBody>
      </p:sp>
      <p:pic>
        <p:nvPicPr>
          <p:cNvPr id="4" name="Content Placeholder 3" descr="compare_posterior_MsTMIP_CASA-GFED3.eps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3" r="2146" b="8994"/>
          <a:stretch/>
        </p:blipFill>
        <p:spPr>
          <a:xfrm>
            <a:off x="-6863" y="821454"/>
            <a:ext cx="5671574" cy="6053292"/>
          </a:xfrm>
        </p:spPr>
      </p:pic>
      <p:sp>
        <p:nvSpPr>
          <p:cNvPr id="5" name="TextBox 4"/>
          <p:cNvSpPr txBox="1"/>
          <p:nvPr/>
        </p:nvSpPr>
        <p:spPr>
          <a:xfrm>
            <a:off x="3220065" y="1350058"/>
            <a:ext cx="2867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Green: </a:t>
            </a:r>
            <a:r>
              <a:rPr lang="en-US" dirty="0" err="1" smtClean="0"/>
              <a:t>MsTMIP</a:t>
            </a:r>
            <a:r>
              <a:rPr lang="en-US" dirty="0" smtClean="0"/>
              <a:t> prior</a:t>
            </a:r>
          </a:p>
          <a:p>
            <a:r>
              <a:rPr lang="en-US" dirty="0" smtClean="0"/>
              <a:t>Blue: </a:t>
            </a:r>
            <a:r>
              <a:rPr lang="en-US" dirty="0" err="1" smtClean="0"/>
              <a:t>MsTMIP</a:t>
            </a:r>
            <a:r>
              <a:rPr lang="en-US" dirty="0" smtClean="0"/>
              <a:t> posterior</a:t>
            </a:r>
          </a:p>
          <a:p>
            <a:r>
              <a:rPr lang="en-US" dirty="0" smtClean="0"/>
              <a:t>Black: CASA-GFED3 prior</a:t>
            </a:r>
          </a:p>
          <a:p>
            <a:r>
              <a:rPr lang="en-US" dirty="0" smtClean="0"/>
              <a:t>Red: CASA-GFED3 posterior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46534" y="2990645"/>
            <a:ext cx="333852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In spite of the big difference between </a:t>
            </a:r>
            <a:r>
              <a:rPr lang="en-US" dirty="0" err="1" smtClean="0"/>
              <a:t>MsTMIP</a:t>
            </a:r>
            <a:r>
              <a:rPr lang="en-US" dirty="0" smtClean="0"/>
              <a:t> prior and CASA-GFED3 prior, the posterior flux distributions are quite similar. </a:t>
            </a:r>
          </a:p>
          <a:p>
            <a:pPr marL="342900" indent="-342900">
              <a:buAutoNum type="arabicPeriod"/>
            </a:pPr>
            <a:r>
              <a:rPr lang="en-US" dirty="0" smtClean="0"/>
              <a:t>Some of the spatial differences could be explained by the uncertainty difference. 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1203325" y="1695450"/>
            <a:ext cx="387350" cy="660400"/>
          </a:xfrm>
          <a:prstGeom prst="ellipse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52699" y="3848100"/>
            <a:ext cx="276225" cy="311150"/>
          </a:xfrm>
          <a:prstGeom prst="ellipse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470148" y="5918200"/>
            <a:ext cx="276225" cy="311150"/>
          </a:xfrm>
          <a:prstGeom prst="ellipse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715000" y="6248400"/>
            <a:ext cx="3530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*(pre </a:t>
            </a:r>
            <a:r>
              <a:rPr lang="en-US" b="1" i="1" dirty="0" err="1" smtClean="0">
                <a:solidFill>
                  <a:srgbClr val="C00000"/>
                </a:solidFill>
              </a:rPr>
              <a:t>MsTMIP</a:t>
            </a:r>
            <a:r>
              <a:rPr lang="en-US" b="1" i="1" dirty="0" smtClean="0">
                <a:solidFill>
                  <a:srgbClr val="C00000"/>
                </a:solidFill>
              </a:rPr>
              <a:t> version 1 release)</a:t>
            </a:r>
            <a:endParaRPr lang="en-US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038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b="1" dirty="0" err="1" smtClean="0"/>
              <a:t>MsTMIP</a:t>
            </a:r>
            <a:r>
              <a:rPr lang="en-US" sz="4000" b="1" dirty="0" smtClean="0"/>
              <a:t> Phase II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lvl="1"/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066800"/>
            <a:ext cx="8661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/>
              <a:t>Goal of Phase II is to evaluate </a:t>
            </a:r>
            <a:r>
              <a:rPr lang="en-US" sz="2000" dirty="0"/>
              <a:t>how critical model differences dictate differences in predictions of future carbon dynamics</a:t>
            </a:r>
            <a:r>
              <a:rPr lang="en-US" sz="2000" dirty="0" smtClean="0"/>
              <a:t>. Specifically:</a:t>
            </a:r>
            <a:endParaRPr lang="en-US" sz="2000" dirty="0"/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Diagnosis drivers </a:t>
            </a:r>
            <a:r>
              <a:rPr lang="en-US" sz="2000" dirty="0"/>
              <a:t>of inter-model variability, </a:t>
            </a:r>
            <a:r>
              <a:rPr lang="en-US" sz="2000" dirty="0" smtClean="0"/>
              <a:t>focusing on how models: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R</a:t>
            </a:r>
            <a:r>
              <a:rPr lang="en-US" sz="2000" dirty="0" smtClean="0"/>
              <a:t>eproduce </a:t>
            </a:r>
            <a:r>
              <a:rPr lang="en-US" sz="2000" dirty="0"/>
              <a:t>the physical environment (soil and snow states</a:t>
            </a:r>
            <a:r>
              <a:rPr lang="en-US" sz="2000" dirty="0" smtClean="0"/>
              <a:t>)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Respond to </a:t>
            </a:r>
            <a:r>
              <a:rPr lang="en-US" sz="2000" dirty="0"/>
              <a:t>climatic </a:t>
            </a:r>
            <a:r>
              <a:rPr lang="en-US" sz="2000" dirty="0" smtClean="0"/>
              <a:t>extremes</a:t>
            </a:r>
            <a:endParaRPr lang="en-US" sz="2000" dirty="0"/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Evaluation </a:t>
            </a:r>
            <a:r>
              <a:rPr lang="en-US" sz="2000" dirty="0"/>
              <a:t>of the response of TBMs to future climatic </a:t>
            </a:r>
            <a:r>
              <a:rPr lang="en-US" sz="2000" dirty="0" smtClean="0"/>
              <a:t>conditions</a:t>
            </a:r>
            <a:r>
              <a:rPr lang="en-US" sz="2000" dirty="0"/>
              <a:t> </a:t>
            </a:r>
            <a:r>
              <a:rPr lang="en-US" sz="2000" dirty="0" smtClean="0"/>
              <a:t>(2010 – 2100) </a:t>
            </a:r>
            <a:endParaRPr lang="en-US" sz="2000" dirty="0"/>
          </a:p>
          <a:p>
            <a:pPr>
              <a:spcAft>
                <a:spcPts val="600"/>
              </a:spcAft>
            </a:pPr>
            <a:r>
              <a:rPr lang="en-US" sz="2000" dirty="0" smtClean="0"/>
              <a:t>As with Phase I, </a:t>
            </a:r>
            <a:r>
              <a:rPr lang="en-US" sz="2000" dirty="0" err="1" smtClean="0"/>
              <a:t>MsTMIP</a:t>
            </a:r>
            <a:r>
              <a:rPr lang="en-US" sz="2000" dirty="0" smtClean="0"/>
              <a:t> Phase II will </a:t>
            </a:r>
            <a:r>
              <a:rPr lang="en-US" sz="2000" dirty="0"/>
              <a:t>involve a community of modelers and invest in a continued and expanded integrated assessment of the strengths and weaknesses of state-of-the-art TBMs. </a:t>
            </a:r>
            <a:endParaRPr lang="en-US" sz="2000" dirty="0" smtClean="0"/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err="1" smtClean="0">
                <a:solidFill>
                  <a:srgbClr val="FF0000"/>
                </a:solidFill>
              </a:rPr>
              <a:t>MsTMIP</a:t>
            </a:r>
            <a:r>
              <a:rPr lang="en-US" sz="2000" dirty="0" smtClean="0">
                <a:solidFill>
                  <a:srgbClr val="FF0000"/>
                </a:solidFill>
              </a:rPr>
              <a:t> II will continue to provide structural terrestrial ecosystem estimates and uncertainties to CMS-Flux 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err="1" smtClean="0">
                <a:solidFill>
                  <a:srgbClr val="FF0000"/>
                </a:solidFill>
              </a:rPr>
              <a:t>MsTMIP</a:t>
            </a:r>
            <a:r>
              <a:rPr lang="en-US" sz="2000" dirty="0" smtClean="0">
                <a:solidFill>
                  <a:srgbClr val="FF0000"/>
                </a:solidFill>
              </a:rPr>
              <a:t> II will provide respiration rates for the CMS-Flux wetland emission parameterizations---CMS Jacob’s poster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endParaRPr lang="en-US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712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andara"/>
                <a:cs typeface="Candara"/>
              </a:rPr>
              <a:t>Reducing flux uncertainty in the CMS through a multi-model system</a:t>
            </a:r>
            <a:endParaRPr lang="en-US" b="1" dirty="0">
              <a:latin typeface="Candara"/>
              <a:cs typeface="Candara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" t="2909" r="2374"/>
          <a:stretch/>
        </p:blipFill>
        <p:spPr bwMode="auto">
          <a:xfrm>
            <a:off x="1018418" y="1365063"/>
            <a:ext cx="7107165" cy="53706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9378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111"/>
          <p:cNvSpPr/>
          <p:nvPr/>
        </p:nvSpPr>
        <p:spPr>
          <a:xfrm>
            <a:off x="0" y="4955123"/>
            <a:ext cx="9129826" cy="19596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41" name="Left Arrow 140"/>
          <p:cNvSpPr/>
          <p:nvPr/>
        </p:nvSpPr>
        <p:spPr>
          <a:xfrm>
            <a:off x="3903087" y="6345226"/>
            <a:ext cx="5075994" cy="512775"/>
          </a:xfrm>
          <a:prstGeom prst="leftArrow">
            <a:avLst/>
          </a:prstGeom>
          <a:solidFill>
            <a:srgbClr val="FF0000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Posterior fluxes and uncertainties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17281" y="306406"/>
            <a:ext cx="3960631" cy="46487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100363" y="2636248"/>
            <a:ext cx="1589482" cy="932058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107299" y="4049689"/>
            <a:ext cx="1589482" cy="799777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100363" y="1311204"/>
            <a:ext cx="1589482" cy="873097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3977913" y="293077"/>
            <a:ext cx="5151914" cy="46620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4090667" y="2682219"/>
            <a:ext cx="2479812" cy="32544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4090668" y="3336657"/>
            <a:ext cx="2479812" cy="33314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4010640" y="2447194"/>
            <a:ext cx="2609948" cy="225708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4090666" y="3910890"/>
            <a:ext cx="2491687" cy="32351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44907" y="5238444"/>
            <a:ext cx="3723617" cy="15813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35600" y="377415"/>
            <a:ext cx="21247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latin typeface="+mj-lt"/>
              </a:rPr>
              <a:t>Carbon Cycle Models</a:t>
            </a:r>
          </a:p>
        </p:txBody>
      </p:sp>
      <p:sp>
        <p:nvSpPr>
          <p:cNvPr id="63" name="Rounded Rectangle 62"/>
          <p:cNvSpPr/>
          <p:nvPr/>
        </p:nvSpPr>
        <p:spPr bwMode="auto">
          <a:xfrm>
            <a:off x="1773607" y="2184301"/>
            <a:ext cx="1804611" cy="127449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strike="noStrike" cap="none" normalizeH="0" baseline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  <a:ea typeface="ＭＳ Ｐゴシック" pitchFamily="4" charset="-128"/>
                <a:cs typeface="ＭＳ Ｐゴシック" pitchFamily="4" charset="-128"/>
              </a:rPr>
              <a:t>Ocean</a:t>
            </a:r>
          </a:p>
        </p:txBody>
      </p:sp>
      <p:sp>
        <p:nvSpPr>
          <p:cNvPr id="46" name="Rounded Rectangle 45"/>
          <p:cNvSpPr/>
          <p:nvPr/>
        </p:nvSpPr>
        <p:spPr bwMode="auto">
          <a:xfrm>
            <a:off x="1798159" y="3568306"/>
            <a:ext cx="1736879" cy="125252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  <a:ea typeface="ＭＳ Ｐゴシック" pitchFamily="4" charset="-128"/>
                <a:cs typeface="ＭＳ Ｐゴシック" pitchFamily="4" charset="-128"/>
              </a:rPr>
              <a:t>Human</a:t>
            </a:r>
            <a:endParaRPr kumimoji="0" lang="en-US" sz="1600" i="0" strike="noStrike" cap="none" normalizeH="0" baseline="0" dirty="0" smtClean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latin typeface="+mj-lt"/>
              <a:ea typeface="ＭＳ Ｐゴシック" pitchFamily="4" charset="-128"/>
              <a:cs typeface="ＭＳ Ｐゴシック" pitchFamily="4" charset="-128"/>
            </a:endParaRPr>
          </a:p>
        </p:txBody>
      </p:sp>
      <p:sp>
        <p:nvSpPr>
          <p:cNvPr id="47" name="Rounded Rectangle 46"/>
          <p:cNvSpPr/>
          <p:nvPr/>
        </p:nvSpPr>
        <p:spPr bwMode="auto">
          <a:xfrm>
            <a:off x="1790360" y="867866"/>
            <a:ext cx="1769480" cy="121149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+mj-lt"/>
                <a:ea typeface="ＭＳ Ｐゴシック" pitchFamily="4" charset="-128"/>
                <a:cs typeface="ＭＳ Ｐゴシック" pitchFamily="4" charset="-128"/>
              </a:rPr>
              <a:t>       </a:t>
            </a:r>
            <a:r>
              <a:rPr lang="en-US" sz="16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  <a:ea typeface="ＭＳ Ｐゴシック" pitchFamily="4" charset="-128"/>
                <a:cs typeface="ＭＳ Ｐゴシック" pitchFamily="4" charset="-128"/>
              </a:rPr>
              <a:t>Terrestrial</a:t>
            </a:r>
            <a:endParaRPr kumimoji="0" lang="en-US" sz="1600" i="0" u="none" strike="noStrike" cap="none" normalizeH="0" baseline="0" dirty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latin typeface="+mj-lt"/>
              <a:ea typeface="ＭＳ Ｐゴシック" pitchFamily="4" charset="-128"/>
              <a:cs typeface="ＭＳ Ｐゴシック" pitchFamily="4" charset="-128"/>
            </a:endParaRPr>
          </a:p>
        </p:txBody>
      </p:sp>
      <p:sp>
        <p:nvSpPr>
          <p:cNvPr id="31762" name="Text Box 17"/>
          <p:cNvSpPr txBox="1">
            <a:spLocks noChangeArrowheads="1"/>
          </p:cNvSpPr>
          <p:nvPr/>
        </p:nvSpPr>
        <p:spPr bwMode="auto">
          <a:xfrm>
            <a:off x="6532550" y="254305"/>
            <a:ext cx="28973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u="sng" dirty="0">
                <a:latin typeface="+mj-lt"/>
              </a:rPr>
              <a:t>A</a:t>
            </a:r>
            <a:r>
              <a:rPr lang="en-US" sz="1600" b="1" u="sng" dirty="0" smtClean="0">
                <a:latin typeface="+mj-lt"/>
              </a:rPr>
              <a:t>tmospheric </a:t>
            </a:r>
          </a:p>
          <a:p>
            <a:pPr algn="ctr"/>
            <a:r>
              <a:rPr lang="en-US" sz="1600" b="1" u="sng" dirty="0" smtClean="0">
                <a:latin typeface="+mj-lt"/>
              </a:rPr>
              <a:t>Satellite Data</a:t>
            </a:r>
            <a:endParaRPr lang="en-US" sz="1600" b="1" u="sng" dirty="0">
              <a:latin typeface="+mj-lt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-11011" y="0"/>
            <a:ext cx="9160211" cy="2832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ＭＳ Ｐゴシック" pitchFamily="4" charset="-128"/>
              <a:cs typeface="ＭＳ Ｐゴシック" pitchFamily="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43" y="344655"/>
            <a:ext cx="1316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>
                <a:latin typeface="+mj-lt"/>
              </a:rPr>
              <a:t>Surface</a:t>
            </a:r>
          </a:p>
          <a:p>
            <a:r>
              <a:rPr lang="en-US" sz="1600" b="1" u="sng" dirty="0" smtClean="0">
                <a:latin typeface="+mj-lt"/>
              </a:rPr>
              <a:t>Satellite Data</a:t>
            </a:r>
            <a:endParaRPr lang="en-US" sz="1600" b="1" u="sng" dirty="0">
              <a:latin typeface="+mj-lt"/>
            </a:endParaRPr>
          </a:p>
        </p:txBody>
      </p:sp>
      <p:pic>
        <p:nvPicPr>
          <p:cNvPr id="2" name="Picture 1" descr="earthlights2_dmsp_bi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26" y="3924668"/>
            <a:ext cx="1565609" cy="852202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6739021" y="-23193"/>
            <a:ext cx="1434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“Top-down”</a:t>
            </a:r>
          </a:p>
        </p:txBody>
      </p:sp>
      <p:cxnSp>
        <p:nvCxnSpPr>
          <p:cNvPr id="60" name="Straight Connector 59"/>
          <p:cNvCxnSpPr/>
          <p:nvPr/>
        </p:nvCxnSpPr>
        <p:spPr>
          <a:xfrm flipV="1">
            <a:off x="3537004" y="1516981"/>
            <a:ext cx="286916" cy="23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195696" y="-107912"/>
            <a:ext cx="2909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CMS-Flux Framework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52" name="Picture 51" descr="fluorescenc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25" y="1213709"/>
            <a:ext cx="1541537" cy="865652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Picture 5" descr="ECCO2-Darwin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51"/>
          <a:stretch/>
        </p:blipFill>
        <p:spPr>
          <a:xfrm>
            <a:off x="1880196" y="2530662"/>
            <a:ext cx="1567353" cy="897522"/>
          </a:xfrm>
          <a:prstGeom prst="rect">
            <a:avLst/>
          </a:prstGeom>
        </p:spPr>
      </p:pic>
      <p:pic>
        <p:nvPicPr>
          <p:cNvPr id="12" name="Picture 11" descr="GC-CO2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562" y="872140"/>
            <a:ext cx="2249349" cy="1357365"/>
          </a:xfrm>
          <a:prstGeom prst="rect">
            <a:avLst/>
          </a:prstGeom>
        </p:spPr>
      </p:pic>
      <p:pic>
        <p:nvPicPr>
          <p:cNvPr id="13" name="Picture 12" descr="Sib4.pdf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20"/>
          <a:stretch/>
        </p:blipFill>
        <p:spPr>
          <a:xfrm>
            <a:off x="1855869" y="1184629"/>
            <a:ext cx="1624983" cy="828613"/>
          </a:xfrm>
          <a:prstGeom prst="rect">
            <a:avLst/>
          </a:prstGeom>
        </p:spPr>
      </p:pic>
      <p:pic>
        <p:nvPicPr>
          <p:cNvPr id="66" name="Picture 65" descr="FFDAS.global.flux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796" y="3910891"/>
            <a:ext cx="1542167" cy="825003"/>
          </a:xfrm>
          <a:prstGeom prst="rect">
            <a:avLst/>
          </a:prstGeom>
        </p:spPr>
      </p:pic>
      <p:sp>
        <p:nvSpPr>
          <p:cNvPr id="90" name="TextBox 89"/>
          <p:cNvSpPr txBox="1"/>
          <p:nvPr/>
        </p:nvSpPr>
        <p:spPr>
          <a:xfrm>
            <a:off x="7913140" y="5027418"/>
            <a:ext cx="847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Total CH</a:t>
            </a:r>
            <a:r>
              <a:rPr lang="en-US" sz="1400" baseline="-25000" dirty="0" smtClean="0">
                <a:latin typeface="+mj-lt"/>
              </a:rPr>
              <a:t>4</a:t>
            </a:r>
            <a:endParaRPr lang="en-US" sz="1400" baseline="-25000" dirty="0">
              <a:latin typeface="+mj-lt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094984" y="5027418"/>
            <a:ext cx="479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NO</a:t>
            </a:r>
            <a:r>
              <a:rPr lang="en-US" sz="1400" baseline="-25000" dirty="0" smtClean="0">
                <a:latin typeface="+mj-lt"/>
              </a:rPr>
              <a:t>2</a:t>
            </a:r>
            <a:endParaRPr lang="en-US" sz="1400" baseline="-25000" dirty="0">
              <a:latin typeface="+mj-lt"/>
            </a:endParaRPr>
          </a:p>
        </p:txBody>
      </p:sp>
      <p:cxnSp>
        <p:nvCxnSpPr>
          <p:cNvPr id="111" name="Straight Connector 110"/>
          <p:cNvCxnSpPr/>
          <p:nvPr/>
        </p:nvCxnSpPr>
        <p:spPr>
          <a:xfrm>
            <a:off x="3567433" y="2849708"/>
            <a:ext cx="22866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3540000" y="4401902"/>
            <a:ext cx="225714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4090667" y="377415"/>
            <a:ext cx="25102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>
                <a:latin typeface="+mj-lt"/>
              </a:rPr>
              <a:t>Chemistry Transport Model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95104" y="-36345"/>
            <a:ext cx="1434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“Bottom-up”</a:t>
            </a:r>
          </a:p>
        </p:txBody>
      </p:sp>
      <p:cxnSp>
        <p:nvCxnSpPr>
          <p:cNvPr id="39" name="Elbow Connector 38"/>
          <p:cNvCxnSpPr>
            <a:stCxn id="52" idx="0"/>
          </p:cNvCxnSpPr>
          <p:nvPr/>
        </p:nvCxnSpPr>
        <p:spPr>
          <a:xfrm rot="5400000" flipH="1" flipV="1">
            <a:off x="1274223" y="714326"/>
            <a:ext cx="195454" cy="803313"/>
          </a:xfrm>
          <a:prstGeom prst="bentConnector2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/>
          <p:nvPr/>
        </p:nvCxnSpPr>
        <p:spPr>
          <a:xfrm rot="5400000" flipH="1" flipV="1">
            <a:off x="1293582" y="1982078"/>
            <a:ext cx="212752" cy="820426"/>
          </a:xfrm>
          <a:prstGeom prst="bentConnector2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Elbow Connector 103"/>
          <p:cNvCxnSpPr/>
          <p:nvPr/>
        </p:nvCxnSpPr>
        <p:spPr>
          <a:xfrm rot="5400000" flipH="1" flipV="1">
            <a:off x="1245509" y="3418179"/>
            <a:ext cx="254861" cy="850440"/>
          </a:xfrm>
          <a:prstGeom prst="bentConnector2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6772376" y="1311203"/>
            <a:ext cx="191023" cy="3300533"/>
          </a:xfrm>
          <a:prstGeom prst="rect">
            <a:avLst/>
          </a:prstGeom>
          <a:solidFill>
            <a:srgbClr val="FF0000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Down Arrow 98"/>
          <p:cNvSpPr/>
          <p:nvPr/>
        </p:nvSpPr>
        <p:spPr>
          <a:xfrm>
            <a:off x="4543506" y="2198228"/>
            <a:ext cx="1467826" cy="364485"/>
          </a:xfrm>
          <a:prstGeom prst="downArrow">
            <a:avLst>
              <a:gd name="adj1" fmla="val 50000"/>
              <a:gd name="adj2" fmla="val 52613"/>
            </a:avLst>
          </a:prstGeom>
          <a:solidFill>
            <a:schemeClr val="accent6">
              <a:lumMod val="75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Forecast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105" name="Straight Arrow Connector 104"/>
          <p:cNvCxnSpPr/>
          <p:nvPr/>
        </p:nvCxnSpPr>
        <p:spPr>
          <a:xfrm flipH="1">
            <a:off x="6934604" y="1584501"/>
            <a:ext cx="54669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flipH="1">
            <a:off x="6949197" y="2465874"/>
            <a:ext cx="54669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flipH="1">
            <a:off x="6934604" y="3374875"/>
            <a:ext cx="54669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flipH="1">
            <a:off x="6909468" y="4234402"/>
            <a:ext cx="54669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4378342" y="4334942"/>
            <a:ext cx="182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Inverse modeling</a:t>
            </a:r>
            <a:endParaRPr lang="en-US" b="1" dirty="0"/>
          </a:p>
        </p:txBody>
      </p:sp>
      <p:sp>
        <p:nvSpPr>
          <p:cNvPr id="123" name="TextBox 122"/>
          <p:cNvSpPr txBox="1"/>
          <p:nvPr/>
        </p:nvSpPr>
        <p:spPr>
          <a:xfrm rot="5400000">
            <a:off x="6300781" y="2788435"/>
            <a:ext cx="1147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Observations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6" name="Down Arrow 125"/>
          <p:cNvSpPr/>
          <p:nvPr/>
        </p:nvSpPr>
        <p:spPr>
          <a:xfrm>
            <a:off x="5161433" y="4776870"/>
            <a:ext cx="2186423" cy="474382"/>
          </a:xfrm>
          <a:prstGeom prst="downArrow">
            <a:avLst>
              <a:gd name="adj1" fmla="val 50000"/>
              <a:gd name="adj2" fmla="val 52613"/>
            </a:avLst>
          </a:prstGeom>
          <a:solidFill>
            <a:schemeClr val="accent6">
              <a:lumMod val="75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Top-down estimates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7" name="Up Arrow 126"/>
          <p:cNvSpPr/>
          <p:nvPr/>
        </p:nvSpPr>
        <p:spPr>
          <a:xfrm>
            <a:off x="815656" y="4829426"/>
            <a:ext cx="2175738" cy="421826"/>
          </a:xfrm>
          <a:prstGeom prst="upArrow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Reconciliation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3676479" y="1292056"/>
            <a:ext cx="191023" cy="3300533"/>
          </a:xfrm>
          <a:prstGeom prst="rect">
            <a:avLst/>
          </a:prstGeom>
          <a:solidFill>
            <a:srgbClr val="FF0000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/>
          <p:cNvSpPr txBox="1"/>
          <p:nvPr/>
        </p:nvSpPr>
        <p:spPr>
          <a:xfrm rot="5400000">
            <a:off x="2531260" y="2755759"/>
            <a:ext cx="25109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Surface fluxes and uncertainties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9" name="Right Arrow 128"/>
          <p:cNvSpPr/>
          <p:nvPr/>
        </p:nvSpPr>
        <p:spPr>
          <a:xfrm>
            <a:off x="3854435" y="1302035"/>
            <a:ext cx="315008" cy="484632"/>
          </a:xfrm>
          <a:prstGeom prst="rightArrow">
            <a:avLst/>
          </a:prstGeom>
          <a:solidFill>
            <a:srgbClr val="FF0000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" name="Straight Arrow Connector 133"/>
          <p:cNvCxnSpPr/>
          <p:nvPr/>
        </p:nvCxnSpPr>
        <p:spPr>
          <a:xfrm>
            <a:off x="4543506" y="6278355"/>
            <a:ext cx="0" cy="21931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>
            <a:off x="5852160" y="6192783"/>
            <a:ext cx="13063" cy="30488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>
            <a:off x="7334793" y="6234728"/>
            <a:ext cx="13063" cy="26294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>
            <a:off x="8424827" y="6278355"/>
            <a:ext cx="0" cy="21931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667" y="3336658"/>
            <a:ext cx="2351244" cy="30404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514" y="2682219"/>
            <a:ext cx="2401036" cy="32544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8" name="Left Arrow 97"/>
          <p:cNvSpPr/>
          <p:nvPr/>
        </p:nvSpPr>
        <p:spPr>
          <a:xfrm>
            <a:off x="6488671" y="3162043"/>
            <a:ext cx="307762" cy="484632"/>
          </a:xfrm>
          <a:prstGeom prst="leftArrow">
            <a:avLst/>
          </a:prstGeom>
          <a:solidFill>
            <a:srgbClr val="FF0000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514" y="3970831"/>
            <a:ext cx="2450840" cy="26132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7" name="Picture 76" descr="Total-CO2-2010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60339" y="5308373"/>
            <a:ext cx="1540836" cy="1008547"/>
          </a:xfrm>
          <a:prstGeom prst="rect">
            <a:avLst/>
          </a:prstGeom>
        </p:spPr>
      </p:pic>
      <p:pic>
        <p:nvPicPr>
          <p:cNvPr id="80" name="Picture 79" descr="Total-CH4-2010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91913" y="5312905"/>
            <a:ext cx="1499858" cy="981725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4192562" y="5000596"/>
            <a:ext cx="8526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Total CO</a:t>
            </a:r>
            <a:r>
              <a:rPr lang="en-US" sz="1400" baseline="-25000" dirty="0" smtClean="0">
                <a:latin typeface="+mj-lt"/>
              </a:rPr>
              <a:t>2</a:t>
            </a:r>
            <a:endParaRPr lang="en-US" sz="1400" baseline="-25000" dirty="0">
              <a:latin typeface="+mj-lt"/>
            </a:endParaRPr>
          </a:p>
        </p:txBody>
      </p:sp>
      <p:pic>
        <p:nvPicPr>
          <p:cNvPr id="79" name="Picture 78" descr="observation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63399" y="839080"/>
            <a:ext cx="2128372" cy="4054042"/>
          </a:xfrm>
          <a:prstGeom prst="rect">
            <a:avLst/>
          </a:prstGeom>
        </p:spPr>
      </p:pic>
      <p:pic>
        <p:nvPicPr>
          <p:cNvPr id="68" name="Picture 67" descr="FF-CO2-201007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0533" y="5536879"/>
            <a:ext cx="1811670" cy="1185821"/>
          </a:xfrm>
          <a:prstGeom prst="rect">
            <a:avLst/>
          </a:prstGeom>
        </p:spPr>
      </p:pic>
      <p:sp>
        <p:nvSpPr>
          <p:cNvPr id="93" name="TextBox 92"/>
          <p:cNvSpPr txBox="1"/>
          <p:nvPr/>
        </p:nvSpPr>
        <p:spPr>
          <a:xfrm>
            <a:off x="188495" y="5285867"/>
            <a:ext cx="16469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Fossil Fuel- NO</a:t>
            </a:r>
            <a:r>
              <a:rPr lang="en-US" sz="1400" baseline="-25000" dirty="0" smtClean="0">
                <a:latin typeface="+mj-lt"/>
              </a:rPr>
              <a:t>2</a:t>
            </a:r>
            <a:r>
              <a:rPr lang="en-US" sz="1400" dirty="0" smtClean="0">
                <a:latin typeface="+mj-lt"/>
              </a:rPr>
              <a:t>:CO</a:t>
            </a:r>
            <a:r>
              <a:rPr lang="en-US" sz="1400" baseline="-25000" dirty="0" smtClean="0">
                <a:latin typeface="+mj-lt"/>
              </a:rPr>
              <a:t>2</a:t>
            </a:r>
            <a:endParaRPr lang="en-US" sz="1400" baseline="-25000" dirty="0">
              <a:latin typeface="+mj-lt"/>
            </a:endParaRPr>
          </a:p>
        </p:txBody>
      </p:sp>
      <p:pic>
        <p:nvPicPr>
          <p:cNvPr id="69" name="Picture 68" descr="BB-CO2-201007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22203" y="5536880"/>
            <a:ext cx="1788115" cy="1170403"/>
          </a:xfrm>
          <a:prstGeom prst="rect">
            <a:avLst/>
          </a:prstGeom>
        </p:spPr>
      </p:pic>
      <p:sp>
        <p:nvSpPr>
          <p:cNvPr id="101" name="TextBox 100"/>
          <p:cNvSpPr txBox="1"/>
          <p:nvPr/>
        </p:nvSpPr>
        <p:spPr>
          <a:xfrm>
            <a:off x="1835400" y="5285867"/>
            <a:ext cx="2032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Combustion CO:CH4:CO</a:t>
            </a:r>
            <a:r>
              <a:rPr lang="en-US" sz="1400" baseline="-25000" dirty="0" smtClean="0">
                <a:latin typeface="+mj-lt"/>
              </a:rPr>
              <a:t>2</a:t>
            </a:r>
            <a:endParaRPr lang="en-US" sz="1400" baseline="-25000" dirty="0">
              <a:latin typeface="+mj-lt"/>
            </a:endParaRPr>
          </a:p>
        </p:txBody>
      </p:sp>
      <p:pic>
        <p:nvPicPr>
          <p:cNvPr id="71" name="Picture 70" descr="NOX_Flux-201007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499230" y="5308373"/>
            <a:ext cx="1413910" cy="926355"/>
          </a:xfrm>
          <a:prstGeom prst="rect">
            <a:avLst/>
          </a:prstGeom>
        </p:spPr>
      </p:pic>
      <p:pic>
        <p:nvPicPr>
          <p:cNvPr id="70" name="Picture 69" descr="BB-CO-201007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61433" y="5389228"/>
            <a:ext cx="1459155" cy="955998"/>
          </a:xfrm>
          <a:prstGeom prst="rect">
            <a:avLst/>
          </a:prstGeom>
        </p:spPr>
      </p:pic>
      <p:sp>
        <p:nvSpPr>
          <p:cNvPr id="103" name="Rectangle 102"/>
          <p:cNvSpPr/>
          <p:nvPr/>
        </p:nvSpPr>
        <p:spPr>
          <a:xfrm>
            <a:off x="197741" y="2498667"/>
            <a:ext cx="1537859" cy="1006528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176926" y="3924668"/>
            <a:ext cx="1558674" cy="85220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 Box 12"/>
          <p:cNvSpPr txBox="1">
            <a:spLocks noChangeArrowheads="1"/>
          </p:cNvSpPr>
          <p:nvPr/>
        </p:nvSpPr>
        <p:spPr bwMode="auto">
          <a:xfrm>
            <a:off x="1358138" y="6538006"/>
            <a:ext cx="112812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+mj-lt"/>
              </a:rPr>
              <a:t>Attribution</a:t>
            </a:r>
            <a:endParaRPr lang="en-US" sz="16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666290" y="5141321"/>
            <a:ext cx="3978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CO</a:t>
            </a:r>
            <a:endParaRPr lang="en-US" sz="1400" dirty="0">
              <a:latin typeface="+mj-lt"/>
            </a:endParaRPr>
          </a:p>
        </p:txBody>
      </p:sp>
      <p:pic>
        <p:nvPicPr>
          <p:cNvPr id="3" name="Picture 2" descr="AMSR_E_L2_Ocean_V06_20100909_D_SST.pdf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68" y="2508055"/>
            <a:ext cx="1554478" cy="9971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8800" y="1295400"/>
            <a:ext cx="1773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MsTMIP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947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3886200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Objective 1: </a:t>
            </a:r>
            <a:br>
              <a:rPr lang="en-US" dirty="0" smtClean="0"/>
            </a:br>
            <a:r>
              <a:rPr lang="en-US" sz="3600" cap="none" dirty="0" smtClean="0"/>
              <a:t>Derive Spatially Explicit Priors (Weighted/</a:t>
            </a:r>
            <a:r>
              <a:rPr lang="en-US" sz="3600" cap="none" dirty="0" err="1" smtClean="0"/>
              <a:t>Unweighted</a:t>
            </a:r>
            <a:r>
              <a:rPr lang="en-US" sz="3600" cap="none" dirty="0" smtClean="0"/>
              <a:t>) And Uncertainties</a:t>
            </a:r>
            <a:endParaRPr lang="en-US" sz="3600" cap="none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" t="2909" r="2374" b="56249"/>
          <a:stretch/>
        </p:blipFill>
        <p:spPr bwMode="auto">
          <a:xfrm>
            <a:off x="1066800" y="1066800"/>
            <a:ext cx="7107165" cy="22592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44663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212" y="-228600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andara"/>
                <a:cs typeface="Candara"/>
              </a:rPr>
              <a:t>Land surface evaluation</a:t>
            </a:r>
            <a:endParaRPr lang="en-US" sz="3600" b="1" dirty="0">
              <a:latin typeface="Candara"/>
              <a:cs typeface="Candara"/>
            </a:endParaRPr>
          </a:p>
        </p:txBody>
      </p:sp>
      <p:pic>
        <p:nvPicPr>
          <p:cNvPr id="2050" name="Picture 2" descr="C:\Christopher\conf\2013AGU\RE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360" y="539496"/>
            <a:ext cx="6431280" cy="577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47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933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Candara"/>
                <a:cs typeface="Candara"/>
              </a:rPr>
              <a:t>Land surface weighting</a:t>
            </a:r>
            <a:endParaRPr lang="en-US" sz="4000" b="1" dirty="0">
              <a:latin typeface="Candara"/>
              <a:cs typeface="Candara"/>
            </a:endParaRPr>
          </a:p>
        </p:txBody>
      </p:sp>
      <p:pic>
        <p:nvPicPr>
          <p:cNvPr id="3074" name="Picture 2" descr="C:\Christopher\projects\MME\figLat_msc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19200"/>
            <a:ext cx="361022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0" y="6172200"/>
            <a:ext cx="3505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i="1" dirty="0" smtClean="0">
                <a:latin typeface="Candara"/>
                <a:cs typeface="Candara"/>
              </a:rPr>
              <a:t>Schwalm, Huntzinger, Fisher, et al., </a:t>
            </a:r>
            <a:r>
              <a:rPr lang="en-US" sz="1500" i="1" dirty="0">
                <a:latin typeface="Candara"/>
                <a:cs typeface="Candara"/>
              </a:rPr>
              <a:t>submitted to GRL.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53200" y="1600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Weighted mean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29400" y="3429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Straight mean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05600" y="5181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53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andara"/>
                <a:cs typeface="Candara"/>
              </a:rPr>
              <a:t>Improved land surface input products </a:t>
            </a:r>
            <a:endParaRPr lang="en-US" sz="3600" b="1" dirty="0">
              <a:latin typeface="Candara"/>
              <a:cs typeface="Candar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40711" y="6540558"/>
            <a:ext cx="5105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i="1" dirty="0" smtClean="0">
                <a:latin typeface="Candara"/>
                <a:cs typeface="Candara"/>
              </a:rPr>
              <a:t>Schwalm, Huntzinger, Fisher, et </a:t>
            </a:r>
            <a:r>
              <a:rPr lang="en-US" sz="1500" i="1" dirty="0">
                <a:latin typeface="Candara"/>
                <a:cs typeface="Candara"/>
              </a:rPr>
              <a:t>al., submitted to GRL</a:t>
            </a:r>
            <a:r>
              <a:rPr lang="en-US" sz="1500" i="1" dirty="0" smtClean="0">
                <a:latin typeface="Candara"/>
                <a:cs typeface="Candara"/>
              </a:rPr>
              <a:t>.</a:t>
            </a:r>
            <a:endParaRPr lang="en-US" sz="1500" i="1" dirty="0">
              <a:latin typeface="Candara"/>
              <a:cs typeface="Candara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838200"/>
            <a:ext cx="7543800" cy="242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Christopher\projects\MME\fig3_V5_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0"/>
            <a:ext cx="7165213" cy="281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45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886200"/>
            <a:ext cx="8458200" cy="13620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Objective 2: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- </a:t>
            </a:r>
            <a:r>
              <a:rPr lang="en-US" sz="3100" cap="none" dirty="0" smtClean="0"/>
              <a:t>Develop improved CMS multi-LSM system</a:t>
            </a:r>
            <a:r>
              <a:rPr lang="en-US" sz="3100" cap="none" dirty="0"/>
              <a:t/>
            </a:r>
            <a:br>
              <a:rPr lang="en-US" sz="3100" cap="none" dirty="0"/>
            </a:br>
            <a:r>
              <a:rPr lang="en-US" sz="3100" cap="none" dirty="0" smtClean="0"/>
              <a:t/>
            </a:r>
            <a:br>
              <a:rPr lang="en-US" sz="3100" cap="none" dirty="0" smtClean="0"/>
            </a:br>
            <a:endParaRPr lang="en-US" sz="3100" cap="none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" t="43909" r="2374" b="926"/>
          <a:stretch/>
        </p:blipFill>
        <p:spPr bwMode="auto">
          <a:xfrm>
            <a:off x="1295400" y="457200"/>
            <a:ext cx="7107165" cy="30515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63511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Picture 182" descr="downscaling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39700"/>
            <a:ext cx="6248400" cy="6565900"/>
          </a:xfrm>
          <a:prstGeom prst="rect">
            <a:avLst/>
          </a:prstGeom>
        </p:spPr>
      </p:pic>
      <p:sp>
        <p:nvSpPr>
          <p:cNvPr id="184" name="TextBox 183"/>
          <p:cNvSpPr txBox="1"/>
          <p:nvPr/>
        </p:nvSpPr>
        <p:spPr>
          <a:xfrm>
            <a:off x="0" y="304800"/>
            <a:ext cx="1600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Integrate </a:t>
            </a:r>
            <a:r>
              <a:rPr lang="en-US" dirty="0" err="1" smtClean="0"/>
              <a:t>MsTMIP</a:t>
            </a:r>
            <a:r>
              <a:rPr lang="en-US" dirty="0" smtClean="0"/>
              <a:t> simulation output into GEOS </a:t>
            </a:r>
            <a:r>
              <a:rPr lang="en-US" dirty="0" err="1" smtClean="0"/>
              <a:t>Chem</a:t>
            </a:r>
            <a:r>
              <a:rPr lang="en-US" dirty="0" smtClean="0"/>
              <a:t>:</a:t>
            </a:r>
          </a:p>
          <a:p>
            <a:r>
              <a:rPr lang="en-US" b="1" dirty="0" smtClean="0"/>
              <a:t>Spatial downscaling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25540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</TotalTime>
  <Words>867</Words>
  <Application>Microsoft Macintosh PowerPoint</Application>
  <PresentationFormat>On-screen Show (4:3)</PresentationFormat>
  <Paragraphs>109</Paragraphs>
  <Slides>15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CMS – 2012 Reduction in Bottom-Up Land Surface CO2 Flux Uncertainty in NASA’s Carbon Monitoring System Flux Project through Systematic Multi-Model Evaluation and Infrastructure Development</vt:lpstr>
      <vt:lpstr>Reducing flux uncertainty in the CMS through a multi-model system</vt:lpstr>
      <vt:lpstr>PowerPoint Presentation</vt:lpstr>
      <vt:lpstr>Objective 1:  Derive Spatially Explicit Priors (Weighted/Unweighted) And Uncertainties</vt:lpstr>
      <vt:lpstr>Land surface evaluation</vt:lpstr>
      <vt:lpstr>Land surface weighting</vt:lpstr>
      <vt:lpstr>Improved land surface input products </vt:lpstr>
      <vt:lpstr>Objective 2:  - Develop improved CMS multi-LSM system  </vt:lpstr>
      <vt:lpstr>PowerPoint Presentation</vt:lpstr>
      <vt:lpstr>PowerPoint Presentation</vt:lpstr>
      <vt:lpstr>Objective 3:  - Evaluate MsTMIP models against CO2 observations </vt:lpstr>
      <vt:lpstr>Comparing MsTMIP with CO2 observations from GOSAT: Forward Model Runs</vt:lpstr>
      <vt:lpstr>MsTMIP Forward Model Runs vs. GOSAT  Seasonal cycle </vt:lpstr>
      <vt:lpstr>Providing prior flux and uncertainty to top-down flux inversion</vt:lpstr>
      <vt:lpstr>MsTMIP Phase II</vt:lpstr>
    </vt:vector>
  </TitlesOfParts>
  <Company>Northern Arizona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CMS­‐2012: Reduction in Bottom-Up Land Surface CO2 Flux Uncertainty in NASA’s Carbon Monitoring System Flux Project through Systematic Multi-Model Evaluation and Infrastructure Development</dc:title>
  <dc:creator>Christopher R Schwalm</dc:creator>
  <cp:lastModifiedBy>Kevin Bowman</cp:lastModifiedBy>
  <cp:revision>53</cp:revision>
  <dcterms:created xsi:type="dcterms:W3CDTF">2013-10-29T15:51:54Z</dcterms:created>
  <dcterms:modified xsi:type="dcterms:W3CDTF">2014-11-13T05:06:43Z</dcterms:modified>
</cp:coreProperties>
</file>